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63" r:id="rId5"/>
    <p:sldId id="264" r:id="rId6"/>
    <p:sldId id="261" r:id="rId7"/>
    <p:sldId id="267" r:id="rId8"/>
    <p:sldId id="268" r:id="rId9"/>
    <p:sldId id="262" r:id="rId10"/>
    <p:sldId id="266" r:id="rId11"/>
    <p:sldId id="273" r:id="rId12"/>
    <p:sldId id="270" r:id="rId13"/>
    <p:sldId id="271" r:id="rId14"/>
    <p:sldId id="272"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3E35A9-F879-4FEF-9DD5-EA23B45B4C31}">
          <p14:sldIdLst>
            <p14:sldId id="256"/>
            <p14:sldId id="257"/>
            <p14:sldId id="258"/>
            <p14:sldId id="263"/>
            <p14:sldId id="264"/>
            <p14:sldId id="261"/>
            <p14:sldId id="267"/>
            <p14:sldId id="268"/>
            <p14:sldId id="262"/>
            <p14:sldId id="266"/>
            <p14:sldId id="273"/>
            <p14:sldId id="270"/>
            <p14:sldId id="271"/>
            <p14:sldId id="272"/>
            <p14:sldId id="274"/>
            <p14:sldId id="275"/>
            <p14:sldId id="276"/>
            <p14:sldId id="277"/>
            <p14:sldId id="278"/>
            <p14:sldId id="279"/>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5400" autoAdjust="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EEBBB37-70E5-407F-A7FC-B72BD3F93C4E}" type="datetimeFigureOut">
              <a:rPr lang="fa-IR" smtClean="0"/>
              <a:t>13/02/1438</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A8B8F2F-C5C0-4B4F-AC84-43412F0F18AD}" type="slidenum">
              <a:rPr lang="fa-IR" smtClean="0"/>
              <a:t>‹#›</a:t>
            </a:fld>
            <a:endParaRPr lang="fa-I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BBB37-70E5-407F-A7FC-B72BD3F93C4E}" type="datetimeFigureOut">
              <a:rPr lang="fa-IR" smtClean="0"/>
              <a:t>13/02/1438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BBB37-70E5-407F-A7FC-B72BD3F93C4E}" type="datetimeFigureOut">
              <a:rPr lang="fa-IR" smtClean="0"/>
              <a:t>13/02/1438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BBB37-70E5-407F-A7FC-B72BD3F93C4E}" type="datetimeFigureOut">
              <a:rPr lang="fa-IR" smtClean="0"/>
              <a:t>13/02/1438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BBB37-70E5-407F-A7FC-B72BD3F93C4E}" type="datetimeFigureOut">
              <a:rPr lang="fa-IR" smtClean="0"/>
              <a:t>13/02/1438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EEBBB37-70E5-407F-A7FC-B72BD3F93C4E}" type="datetimeFigureOut">
              <a:rPr lang="fa-IR" smtClean="0"/>
              <a:t>13/02/1438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A8B8F2F-C5C0-4B4F-AC84-43412F0F18AD}" type="slidenum">
              <a:rPr lang="fa-IR" smtClean="0"/>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BBB37-70E5-407F-A7FC-B72BD3F93C4E}" type="datetimeFigureOut">
              <a:rPr lang="fa-IR" smtClean="0"/>
              <a:t>13/02/1438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BBB37-70E5-407F-A7FC-B72BD3F93C4E}" type="datetimeFigureOut">
              <a:rPr lang="fa-IR" smtClean="0"/>
              <a:t>13/02/1438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BB37-70E5-407F-A7FC-B72BD3F93C4E}" type="datetimeFigureOut">
              <a:rPr lang="fa-IR" smtClean="0"/>
              <a:t>13/02/1438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EBBB37-70E5-407F-A7FC-B72BD3F93C4E}" type="datetimeFigureOut">
              <a:rPr lang="fa-IR" smtClean="0"/>
              <a:t>13/02/1438</a:t>
            </a:fld>
            <a:endParaRPr lang="fa-IR"/>
          </a:p>
        </p:txBody>
      </p:sp>
      <p:sp>
        <p:nvSpPr>
          <p:cNvPr id="7" name="Slide Number Placeholder 6"/>
          <p:cNvSpPr>
            <a:spLocks noGrp="1"/>
          </p:cNvSpPr>
          <p:nvPr>
            <p:ph type="sldNum" sz="quarter" idx="12"/>
          </p:nvPr>
        </p:nvSpPr>
        <p:spPr/>
        <p:txBody>
          <a:bodyPr/>
          <a:lstStyle/>
          <a:p>
            <a:fld id="{5A8B8F2F-C5C0-4B4F-AC84-43412F0F18AD}" type="slidenum">
              <a:rPr lang="fa-IR" smtClean="0"/>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BBB37-70E5-407F-A7FC-B72BD3F93C4E}" type="datetimeFigureOut">
              <a:rPr lang="fa-IR" smtClean="0"/>
              <a:t>13/02/1438</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5A8B8F2F-C5C0-4B4F-AC84-43412F0F18AD}"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EEBBB37-70E5-407F-A7FC-B72BD3F93C4E}" type="datetimeFigureOut">
              <a:rPr lang="fa-IR" smtClean="0"/>
              <a:t>13/02/1438</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A8B8F2F-C5C0-4B4F-AC84-43412F0F18AD}"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128" y="1484784"/>
            <a:ext cx="1350803" cy="576064"/>
          </a:xfrm>
        </p:spPr>
        <p:txBody>
          <a:bodyPr>
            <a:normAutofit fontScale="90000"/>
          </a:bodyPr>
          <a:lstStyle/>
          <a:p>
            <a:r>
              <a:rPr lang="fa-IR" dirty="0" smtClean="0"/>
              <a:t>یا حق </a:t>
            </a:r>
            <a:endParaRPr lang="fa-IR" dirty="0"/>
          </a:p>
        </p:txBody>
      </p:sp>
      <p:sp>
        <p:nvSpPr>
          <p:cNvPr id="3" name="Subtitle 2"/>
          <p:cNvSpPr>
            <a:spLocks noGrp="1"/>
          </p:cNvSpPr>
          <p:nvPr>
            <p:ph type="subTitle" idx="1"/>
          </p:nvPr>
        </p:nvSpPr>
        <p:spPr>
          <a:xfrm>
            <a:off x="5004048" y="2852936"/>
            <a:ext cx="2736304" cy="1584176"/>
          </a:xfrm>
        </p:spPr>
        <p:txBody>
          <a:bodyPr>
            <a:normAutofit fontScale="85000" lnSpcReduction="10000"/>
          </a:bodyPr>
          <a:lstStyle/>
          <a:p>
            <a:r>
              <a:rPr lang="en-US" sz="2400" dirty="0" smtClean="0"/>
              <a:t>Topic:</a:t>
            </a:r>
          </a:p>
          <a:p>
            <a:r>
              <a:rPr lang="fa-IR" sz="3000" dirty="0" smtClean="0"/>
              <a:t>معماری و طبیعت </a:t>
            </a:r>
          </a:p>
          <a:p>
            <a:r>
              <a:rPr lang="fa-IR" sz="2400" dirty="0" smtClean="0"/>
              <a:t>(</a:t>
            </a:r>
            <a:r>
              <a:rPr lang="en-US" sz="2400" dirty="0" smtClean="0"/>
              <a:t>(architecture bionic</a:t>
            </a:r>
            <a:r>
              <a:rPr lang="fa-IR" sz="2400" dirty="0" smtClean="0"/>
              <a:t> </a:t>
            </a:r>
          </a:p>
          <a:p>
            <a:r>
              <a:rPr lang="fa-IR" dirty="0" smtClean="0"/>
              <a:t> </a:t>
            </a:r>
            <a:endParaRPr lang="fa-IR" dirty="0"/>
          </a:p>
        </p:txBody>
      </p:sp>
    </p:spTree>
    <p:extLst>
      <p:ext uri="{BB962C8B-B14F-4D97-AF65-F5344CB8AC3E}">
        <p14:creationId xmlns:p14="http://schemas.microsoft.com/office/powerpoint/2010/main" val="3845261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7" y="836712"/>
            <a:ext cx="404281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rot="16200000" flipH="1">
            <a:off x="4995700" y="3365343"/>
            <a:ext cx="736781" cy="72008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31640" y="4221088"/>
            <a:ext cx="6840760" cy="1938992"/>
          </a:xfrm>
          <a:prstGeom prst="rect">
            <a:avLst/>
          </a:prstGeom>
          <a:noFill/>
        </p:spPr>
        <p:txBody>
          <a:bodyPr wrap="square" rtlCol="1">
            <a:spAutoFit/>
          </a:bodyPr>
          <a:lstStyle/>
          <a:p>
            <a:r>
              <a:rPr lang="fa-IR" sz="2400" dirty="0">
                <a:solidFill>
                  <a:schemeClr val="tx2"/>
                </a:solidFill>
              </a:rPr>
              <a:t>یکی از ساختمانهایی که در آن ایده استفاده از الگوهای خاص سازه به صورت هوشمندانه به کار رفته و باعث ایجاد خصوصیات جالب و منحصر به فرد در آن شده است مکعب آبی </a:t>
            </a:r>
            <a:r>
              <a:rPr lang="fa-IR" sz="2400" dirty="0" smtClean="0">
                <a:solidFill>
                  <a:schemeClr val="tx2"/>
                </a:solidFill>
              </a:rPr>
              <a:t>است.</a:t>
            </a:r>
          </a:p>
          <a:p>
            <a:endParaRPr lang="fa-IR" sz="2400" dirty="0">
              <a:solidFill>
                <a:schemeClr val="tx2"/>
              </a:solidFill>
            </a:endParaRPr>
          </a:p>
        </p:txBody>
      </p:sp>
    </p:spTree>
    <p:extLst>
      <p:ext uri="{BB962C8B-B14F-4D97-AF65-F5344CB8AC3E}">
        <p14:creationId xmlns:p14="http://schemas.microsoft.com/office/powerpoint/2010/main" val="1333828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64704"/>
            <a:ext cx="4003673" cy="305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645024"/>
            <a:ext cx="2700337"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3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94" t="10394" r="8698" b="11415"/>
          <a:stretch/>
        </p:blipFill>
        <p:spPr bwMode="auto">
          <a:xfrm>
            <a:off x="611560" y="836712"/>
            <a:ext cx="401682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013" t="15033" r="9626" b="14638"/>
          <a:stretch/>
        </p:blipFill>
        <p:spPr bwMode="auto">
          <a:xfrm>
            <a:off x="611560" y="3861047"/>
            <a:ext cx="4125686" cy="226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60032" y="548680"/>
            <a:ext cx="3333598" cy="7109639"/>
          </a:xfrm>
          <a:prstGeom prst="rect">
            <a:avLst/>
          </a:prstGeom>
          <a:noFill/>
        </p:spPr>
        <p:txBody>
          <a:bodyPr wrap="square" rtlCol="1">
            <a:spAutoFit/>
          </a:bodyPr>
          <a:lstStyle/>
          <a:p>
            <a:r>
              <a:rPr lang="fa-IR" sz="2400" dirty="0">
                <a:solidFill>
                  <a:schemeClr val="tx2"/>
                </a:solidFill>
              </a:rPr>
              <a:t> </a:t>
            </a:r>
            <a:r>
              <a:rPr lang="fa-IR" sz="2400" dirty="0" smtClean="0">
                <a:solidFill>
                  <a:schemeClr val="tx2"/>
                </a:solidFill>
              </a:rPr>
              <a:t>چندین سال </a:t>
            </a:r>
            <a:r>
              <a:rPr lang="fa-IR" sz="2400" dirty="0">
                <a:solidFill>
                  <a:schemeClr val="tx2"/>
                </a:solidFill>
              </a:rPr>
              <a:t>پيش جنگجويان و كارگران چيني آجرها و سنگها را در مسيرهاي پر فراز و نشيب بر روي هم گذاشتند تا با ساخت سمبلي شكوهمند از اقتدار و درايت خود ، طولاني ترين بناي افقي جهان را به نام خود ثبت كنند.</a:t>
            </a:r>
          </a:p>
          <a:p>
            <a:r>
              <a:rPr lang="fa-IR" sz="2400" dirty="0">
                <a:solidFill>
                  <a:schemeClr val="tx2"/>
                </a:solidFill>
              </a:rPr>
              <a:t>ديوار دفاعي چين كه 7000 كيلومتر از نقشه جغرافيايي كنوني كشور چين را اشغال كرده است ، روزگاري 50000 كيلومتر طول داشت، كه معادل گردش به دور زمين بود !!</a:t>
            </a:r>
          </a:p>
          <a:p>
            <a:r>
              <a:rPr lang="fa-IR" sz="2400" dirty="0" smtClean="0">
                <a:solidFill>
                  <a:schemeClr val="tx2"/>
                </a:solidFill>
              </a:rPr>
              <a:t>.</a:t>
            </a:r>
            <a:endParaRPr lang="fa-IR" sz="2400" dirty="0">
              <a:solidFill>
                <a:schemeClr val="tx2"/>
              </a:solidFill>
            </a:endParaRPr>
          </a:p>
        </p:txBody>
      </p:sp>
    </p:spTree>
    <p:extLst>
      <p:ext uri="{BB962C8B-B14F-4D97-AF65-F5344CB8AC3E}">
        <p14:creationId xmlns:p14="http://schemas.microsoft.com/office/powerpoint/2010/main" val="3694302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0" y="1124744"/>
            <a:ext cx="3176801" cy="3508977"/>
          </a:xfrm>
        </p:spPr>
        <p:txBody>
          <a:bodyPr>
            <a:normAutofit fontScale="55000" lnSpcReduction="20000"/>
          </a:bodyPr>
          <a:lstStyle/>
          <a:p>
            <a:r>
              <a:rPr lang="fa-IR" sz="3800" dirty="0"/>
              <a:t>امروز پس از گذشت 30 قرن از شروع ساخت اين اعجاز از عجايب هفتگانه ، چينيان در حال ساخت بلندترين سازه عمودي جهان هستند</a:t>
            </a:r>
          </a:p>
          <a:p>
            <a:r>
              <a:rPr lang="fa-IR" sz="3800" dirty="0"/>
              <a:t>برج بيونيك بيشتر از دو برابر بلندترين برج معاصر ، تايپه 101 ، بلندي دارد.</a:t>
            </a:r>
          </a:p>
          <a:p>
            <a:endParaRPr lang="fa-IR" sz="3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343217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580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8" y="674289"/>
            <a:ext cx="4536504" cy="341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869" y="4005682"/>
            <a:ext cx="3212571" cy="236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200017"/>
            <a:ext cx="2845772" cy="217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73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28800"/>
            <a:ext cx="4981571" cy="372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86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52465"/>
            <a:ext cx="6247482" cy="467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28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552728" cy="489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34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77415"/>
            <a:ext cx="6623397" cy="494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472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908720"/>
            <a:ext cx="6777317" cy="5256584"/>
          </a:xfrm>
        </p:spPr>
        <p:txBody>
          <a:bodyPr>
            <a:normAutofit fontScale="77500" lnSpcReduction="20000"/>
          </a:bodyPr>
          <a:lstStyle/>
          <a:p>
            <a:r>
              <a:rPr lang="fa-IR" dirty="0"/>
              <a:t>با توجه به مباحث مطرح شده و با در نظر گرفتن ساختمان هایی که با الهام از فرم هاي طبیعی شکل گرفته اند، میتوان به این نتیجه دست </a:t>
            </a:r>
            <a:r>
              <a:rPr lang="fa-IR" dirty="0" smtClean="0"/>
              <a:t>یافت که </a:t>
            </a:r>
            <a:r>
              <a:rPr lang="fa-IR" dirty="0"/>
              <a:t>طراحان براي استفاده و تقلید از فرم هاي طبیعی تا کنون دو شیوه را به کار برده اند. </a:t>
            </a:r>
            <a:endParaRPr lang="fa-IR" dirty="0" smtClean="0"/>
          </a:p>
          <a:p>
            <a:r>
              <a:rPr lang="fa-IR" dirty="0" smtClean="0"/>
              <a:t>شیوه </a:t>
            </a:r>
            <a:r>
              <a:rPr lang="fa-IR" dirty="0"/>
              <a:t>اول اینکه هدف طراح فقط تقلید از ظاهر </a:t>
            </a:r>
            <a:r>
              <a:rPr lang="fa-IR" dirty="0" smtClean="0"/>
              <a:t>خارجی فرم </a:t>
            </a:r>
            <a:r>
              <a:rPr lang="fa-IR" dirty="0"/>
              <a:t>هاي طبیعی باشد که در این صورت ساختمان ها فقط بازتابی از زیبایی ظاهري موجود در طبیعت محیط اطراف میباشند. </a:t>
            </a:r>
            <a:endParaRPr lang="fa-IR" dirty="0" smtClean="0"/>
          </a:p>
          <a:p>
            <a:r>
              <a:rPr lang="fa-IR" dirty="0" smtClean="0"/>
              <a:t>شیوه </a:t>
            </a:r>
            <a:r>
              <a:rPr lang="fa-IR" dirty="0"/>
              <a:t>دوم آن </a:t>
            </a:r>
            <a:r>
              <a:rPr lang="fa-IR" dirty="0" smtClean="0"/>
              <a:t>که طراح </a:t>
            </a:r>
            <a:r>
              <a:rPr lang="fa-IR" dirty="0"/>
              <a:t>از فرآیندهایی که فرم هاي طبیعی را شکل داده اند، براي خلق طرح هاي جدید الهام میگیرد.</a:t>
            </a:r>
          </a:p>
          <a:p>
            <a:r>
              <a:rPr lang="fa-IR" dirty="0"/>
              <a:t>باید خاطر نشان ساخت که هیچ یک از این دو روش تضمینی براي ایجاد معماري با کیفیت خوب و مناسب نیست. طراحی معماري تنها با </a:t>
            </a:r>
            <a:r>
              <a:rPr lang="fa-IR" dirty="0" smtClean="0"/>
              <a:t>استفاده از </a:t>
            </a:r>
            <a:r>
              <a:rPr lang="fa-IR" dirty="0"/>
              <a:t>درس هاي تکنیکی موجود در طبیعت (حتی با درك فرآیند موجود در آن)، مشابه ایجاد معماري بدون در نظر گرفتن زندگی درون آن است </a:t>
            </a:r>
            <a:r>
              <a:rPr lang="fa-IR" dirty="0" smtClean="0"/>
              <a:t>و حاصل </a:t>
            </a:r>
            <a:r>
              <a:rPr lang="fa-IR" dirty="0"/>
              <a:t>آن معماري ساکن و غیر پویاست. زیرا همچنان که در بالا اشاره شد، طراحی ساختمان مجموعه اي از عوامل محیطی و انسانی است. </a:t>
            </a:r>
            <a:endParaRPr lang="fa-IR" dirty="0" smtClean="0"/>
          </a:p>
          <a:p>
            <a:r>
              <a:rPr lang="fa-IR" dirty="0" smtClean="0"/>
              <a:t>به طورمشابه</a:t>
            </a:r>
            <a:r>
              <a:rPr lang="fa-IR" dirty="0"/>
              <a:t>، تقلید بدون تفکر از فرم هاي طبیعی، منجر به نتایج غیر عقلی و غیر منطقی خواهد شد. قابل توجه است که در بین اکثر طرح هاي </a:t>
            </a:r>
            <a:r>
              <a:rPr lang="fa-IR" dirty="0" smtClean="0"/>
              <a:t>معماري آنهایی </a:t>
            </a:r>
            <a:r>
              <a:rPr lang="fa-IR" dirty="0"/>
              <a:t>مورد انتقاد قرار گرفته اند که به تقلید صرف از فرم هاي طبیعی پرداخته اند و از حقیقت پنهان در آن غافل مانده اند</a:t>
            </a:r>
            <a:r>
              <a:rPr lang="fa-IR" dirty="0" smtClean="0"/>
              <a:t>.</a:t>
            </a:r>
          </a:p>
        </p:txBody>
      </p:sp>
    </p:spTree>
    <p:extLst>
      <p:ext uri="{BB962C8B-B14F-4D97-AF65-F5344CB8AC3E}">
        <p14:creationId xmlns:p14="http://schemas.microsoft.com/office/powerpoint/2010/main" val="2752137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168" y="836712"/>
            <a:ext cx="1512286" cy="854968"/>
          </a:xfrm>
        </p:spPr>
        <p:txBody>
          <a:bodyPr>
            <a:normAutofit fontScale="90000"/>
          </a:bodyPr>
          <a:lstStyle/>
          <a:p>
            <a:r>
              <a:rPr lang="fa-IR" dirty="0" smtClean="0"/>
              <a:t>مقدمه </a:t>
            </a:r>
            <a:endParaRPr lang="fa-IR" dirty="0"/>
          </a:p>
        </p:txBody>
      </p:sp>
      <p:sp>
        <p:nvSpPr>
          <p:cNvPr id="3" name="Content Placeholder 2"/>
          <p:cNvSpPr>
            <a:spLocks noGrp="1"/>
          </p:cNvSpPr>
          <p:nvPr>
            <p:ph idx="1"/>
          </p:nvPr>
        </p:nvSpPr>
        <p:spPr>
          <a:xfrm>
            <a:off x="1043608" y="2060848"/>
            <a:ext cx="6777317" cy="3508977"/>
          </a:xfrm>
        </p:spPr>
        <p:txBody>
          <a:bodyPr>
            <a:normAutofit lnSpcReduction="10000"/>
          </a:bodyPr>
          <a:lstStyle/>
          <a:p>
            <a:r>
              <a:rPr lang="fa-IR" dirty="0" smtClean="0"/>
              <a:t>در طول تاریخ تلاشهای بسیاری برای استفاده از </a:t>
            </a:r>
            <a:r>
              <a:rPr lang="fa-IR" dirty="0"/>
              <a:t>طبیعت در </a:t>
            </a:r>
            <a:r>
              <a:rPr lang="fa-IR" dirty="0" smtClean="0"/>
              <a:t>معماری انجام گرفته است و از جهات گوناگونی انسان سعی در تقلید و استفاده ای آگاهانه و عمیق از طبیعت داشته است. </a:t>
            </a:r>
          </a:p>
          <a:p>
            <a:r>
              <a:rPr lang="fa-IR" dirty="0" smtClean="0"/>
              <a:t>برای موجودات زنده روند شبیه سازی بر پایه تطبیق کارکردی و همانند سازی بر پایه تطبیق ساختاری در معماری بازتاب داشته اند و در روند های گونه شناسی ،رشد ساختارهای مصنوعی و درمقیاسی بزرگتر ، در زایش و رشد بافتهای شهری دیده میشوند. </a:t>
            </a:r>
            <a:endParaRPr lang="fa-IR" dirty="0"/>
          </a:p>
        </p:txBody>
      </p:sp>
    </p:spTree>
    <p:extLst>
      <p:ext uri="{BB962C8B-B14F-4D97-AF65-F5344CB8AC3E}">
        <p14:creationId xmlns:p14="http://schemas.microsoft.com/office/powerpoint/2010/main" val="254012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08720"/>
            <a:ext cx="6777317" cy="3508977"/>
          </a:xfrm>
        </p:spPr>
        <p:txBody>
          <a:bodyPr>
            <a:noAutofit/>
          </a:bodyPr>
          <a:lstStyle/>
          <a:p>
            <a:r>
              <a:rPr lang="fa-IR" sz="1800" dirty="0"/>
              <a:t> حتی جان راسکین مدافع سرسخت طبیعت به عنوان منبعی عظیم براي الهام بخشی، با تقلید بی چون و چرا از فرم هاي طبیعی در معماري سخت مخالف است و می نویسد: " آرایش شیاري ستون هاي دوریک، که من نمیپذیرم که سمبولی از شکل پوست درختان براي یونانیان باستان بوده است، در اصل خود تقلیدي از سازه هاي ارگانیک میباشد، با وجود آن که زیبایی در آن حس میشود ولی این زیبایی نشان دهنده سطح پایینی از نظم بسیار بالاي موجود در طبیعت است</a:t>
            </a:r>
          </a:p>
          <a:p>
            <a:r>
              <a:rPr lang="fa-IR" sz="1800" dirty="0" smtClean="0"/>
              <a:t>با </a:t>
            </a:r>
            <a:r>
              <a:rPr lang="fa-IR" sz="1800" dirty="0"/>
              <a:t>کوشش در درك قوانین طبیعت و دیدن، احساس کردن، شنیدن، و یا استشمام فرم هاي طبیعی شاید بتوان به زیبایی عملکردي طبیعی </a:t>
            </a:r>
            <a:r>
              <a:rPr lang="fa-IR" sz="1800" dirty="0" smtClean="0"/>
              <a:t>دست یافت.</a:t>
            </a:r>
          </a:p>
          <a:p>
            <a:r>
              <a:rPr lang="fa-IR" sz="1800" dirty="0" smtClean="0"/>
              <a:t> </a:t>
            </a:r>
            <a:r>
              <a:rPr lang="fa-IR" sz="1800" dirty="0"/>
              <a:t>(به طور مثال زیبایی از طریق حداکثر کارایی در مصالح و فرم حاصل میشود). براي توسعه و پرورش فرم هاي معماري که در طبیعت </a:t>
            </a:r>
            <a:r>
              <a:rPr lang="fa-IR" sz="1800" dirty="0" smtClean="0"/>
              <a:t>یافت میشوند،</a:t>
            </a:r>
          </a:p>
          <a:p>
            <a:r>
              <a:rPr lang="fa-IR" sz="1800" dirty="0" smtClean="0"/>
              <a:t> </a:t>
            </a:r>
            <a:r>
              <a:rPr lang="fa-IR" sz="1800" dirty="0"/>
              <a:t>قوانین اساسی وجود دارد که میتوان آنها را در اغلب ساختمان هاي بدیع و نوین به کار برد. نتیجه این کار طرحی عالی است که </a:t>
            </a:r>
            <a:r>
              <a:rPr lang="fa-IR" sz="1800" dirty="0" smtClean="0"/>
              <a:t>کارایی سازه </a:t>
            </a:r>
            <a:r>
              <a:rPr lang="fa-IR" sz="1800" dirty="0"/>
              <a:t>اي ، نیازهاي عملکردي و زیبایی شناسی با یکدیگر ترکیب شده اند. درس هایی که از طبیعت آموخته میشوند و به طور مناسب به کار </a:t>
            </a:r>
            <a:r>
              <a:rPr lang="fa-IR" sz="1800" dirty="0" smtClean="0"/>
              <a:t>می روند </a:t>
            </a:r>
            <a:r>
              <a:rPr lang="fa-IR" sz="1800" dirty="0"/>
              <a:t>نه فقط تقلید محض ازآن.</a:t>
            </a:r>
          </a:p>
        </p:txBody>
      </p:sp>
    </p:spTree>
    <p:extLst>
      <p:ext uri="{BB962C8B-B14F-4D97-AF65-F5344CB8AC3E}">
        <p14:creationId xmlns:p14="http://schemas.microsoft.com/office/powerpoint/2010/main" val="1346577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0" y="836712"/>
            <a:ext cx="1224254" cy="685880"/>
          </a:xfrm>
        </p:spPr>
        <p:txBody>
          <a:bodyPr>
            <a:normAutofit fontScale="90000"/>
          </a:bodyPr>
          <a:lstStyle/>
          <a:p>
            <a:r>
              <a:rPr lang="fa-IR" dirty="0" smtClean="0"/>
              <a:t>منابع </a:t>
            </a:r>
            <a:endParaRPr lang="fa-IR" dirty="0"/>
          </a:p>
        </p:txBody>
      </p:sp>
      <p:sp>
        <p:nvSpPr>
          <p:cNvPr id="3" name="Content Placeholder 2"/>
          <p:cNvSpPr>
            <a:spLocks noGrp="1"/>
          </p:cNvSpPr>
          <p:nvPr>
            <p:ph idx="1"/>
          </p:nvPr>
        </p:nvSpPr>
        <p:spPr>
          <a:xfrm>
            <a:off x="1187624" y="1988840"/>
            <a:ext cx="6777317" cy="3508977"/>
          </a:xfrm>
        </p:spPr>
        <p:txBody>
          <a:bodyPr>
            <a:normAutofit fontScale="92500"/>
          </a:bodyPr>
          <a:lstStyle/>
          <a:p>
            <a:r>
              <a:rPr lang="fa-IR" dirty="0"/>
              <a:t>مجله معماری و ساختمان چاپ سال 1387-1386-1383</a:t>
            </a:r>
          </a:p>
          <a:p>
            <a:r>
              <a:rPr lang="fa-IR" dirty="0"/>
              <a:t>ویکی پدیا</a:t>
            </a:r>
          </a:p>
          <a:p>
            <a:r>
              <a:rPr lang="fa-IR" dirty="0"/>
              <a:t>تقی زاده، کتایون،( 1385 )، آموزه هایی از سازه هاي طبیعی، درس هایی براي معماران، نشریه هنرهاي زیبا دانشگاه تهران، شماره 28 ، صفحات 75 تا ]</a:t>
            </a:r>
          </a:p>
          <a:p>
            <a:r>
              <a:rPr lang="fa-IR" dirty="0"/>
              <a:t>84</a:t>
            </a:r>
          </a:p>
          <a:p>
            <a:r>
              <a:rPr lang="fa-IR" dirty="0"/>
              <a:t>(</a:t>
            </a:r>
            <a:r>
              <a:rPr lang="en-US" dirty="0"/>
              <a:t>www.civilica.com) ٢] </a:t>
            </a:r>
            <a:r>
              <a:rPr lang="fa-IR" dirty="0"/>
              <a:t>صادقی، سامان، ( 1386 )، ساختار و سازه هاي بیونیک در شکل دهی فرم معماري، نشریه اینترنتی مرجع مهندسی عمران ]</a:t>
            </a:r>
          </a:p>
          <a:p>
            <a:pPr marL="68580" indent="0">
              <a:buNone/>
            </a:pPr>
            <a:endParaRPr lang="fa-IR" dirty="0"/>
          </a:p>
        </p:txBody>
      </p:sp>
    </p:spTree>
    <p:extLst>
      <p:ext uri="{BB962C8B-B14F-4D97-AF65-F5344CB8AC3E}">
        <p14:creationId xmlns:p14="http://schemas.microsoft.com/office/powerpoint/2010/main" val="248254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268760"/>
            <a:ext cx="6777317" cy="3508977"/>
          </a:xfrm>
        </p:spPr>
        <p:txBody>
          <a:bodyPr/>
          <a:lstStyle/>
          <a:p>
            <a:r>
              <a:rPr lang="fa-IR" dirty="0" smtClean="0"/>
              <a:t>با وسیع تر شدن قلمرو علوم ، بر تعداد مجهولات و سوالات افزوده میشود و انسان بررای راز گشایی این مجهولات بایستی بیشتر تلاش کند. </a:t>
            </a:r>
          </a:p>
          <a:p>
            <a:r>
              <a:rPr lang="fa-IR" dirty="0" smtClean="0"/>
              <a:t>شاید بتوان خود طبیعت را بهترین پاسخگو دانست. طبیعت همه جواب ها را دارد و این انسان ها هستند که به تدریج می آموزند چگونه بپرسند . </a:t>
            </a:r>
          </a:p>
          <a:p>
            <a:pPr marL="68580" indent="0">
              <a:buNone/>
            </a:pPr>
            <a:endParaRPr lang="fa-IR" dirty="0"/>
          </a:p>
        </p:txBody>
      </p:sp>
    </p:spTree>
    <p:extLst>
      <p:ext uri="{BB962C8B-B14F-4D97-AF65-F5344CB8AC3E}">
        <p14:creationId xmlns:p14="http://schemas.microsoft.com/office/powerpoint/2010/main" val="2453558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836712"/>
            <a:ext cx="1512286" cy="613872"/>
          </a:xfrm>
        </p:spPr>
        <p:txBody>
          <a:bodyPr>
            <a:normAutofit fontScale="90000"/>
          </a:bodyPr>
          <a:lstStyle/>
          <a:p>
            <a:r>
              <a:rPr lang="fa-IR" dirty="0" smtClean="0"/>
              <a:t>چکیده </a:t>
            </a:r>
            <a:endParaRPr lang="fa-IR" dirty="0"/>
          </a:p>
        </p:txBody>
      </p:sp>
      <p:sp>
        <p:nvSpPr>
          <p:cNvPr id="3" name="Content Placeholder 2"/>
          <p:cNvSpPr>
            <a:spLocks noGrp="1"/>
          </p:cNvSpPr>
          <p:nvPr>
            <p:ph idx="1"/>
          </p:nvPr>
        </p:nvSpPr>
        <p:spPr>
          <a:xfrm>
            <a:off x="1187625" y="1556792"/>
            <a:ext cx="6768752" cy="4536504"/>
          </a:xfrm>
        </p:spPr>
        <p:txBody>
          <a:bodyPr>
            <a:noAutofit/>
          </a:bodyPr>
          <a:lstStyle/>
          <a:p>
            <a:r>
              <a:rPr lang="fa-IR" dirty="0"/>
              <a:t>معماران و طراحان ساختمان معتقدند که طرحهاي الهام گرفته از طبیعت، میتواند به کاهش صدمات </a:t>
            </a:r>
            <a:r>
              <a:rPr lang="fa-IR" dirty="0" smtClean="0"/>
              <a:t>زیست محیطی </a:t>
            </a:r>
            <a:r>
              <a:rPr lang="fa-IR" dirty="0"/>
              <a:t>ناشی </a:t>
            </a:r>
            <a:r>
              <a:rPr lang="fa-IR" dirty="0" smtClean="0"/>
              <a:t>ازساختمانها </a:t>
            </a:r>
            <a:r>
              <a:rPr lang="fa-IR" dirty="0"/>
              <a:t>کمک شایانی کند. </a:t>
            </a:r>
            <a:endParaRPr lang="fa-IR" dirty="0" smtClean="0"/>
          </a:p>
          <a:p>
            <a:r>
              <a:rPr lang="fa-IR" dirty="0" smtClean="0"/>
              <a:t>بیونیک </a:t>
            </a:r>
            <a:r>
              <a:rPr lang="fa-IR" dirty="0"/>
              <a:t>که به آن بیومتریک یا مهندسی خلاق زیستی هم میگویند کاربرد </a:t>
            </a:r>
            <a:r>
              <a:rPr lang="fa-IR" dirty="0" smtClean="0"/>
              <a:t>سامانه ها </a:t>
            </a:r>
            <a:r>
              <a:rPr lang="fa-IR" dirty="0"/>
              <a:t>و </a:t>
            </a:r>
            <a:r>
              <a:rPr lang="fa-IR" dirty="0" smtClean="0"/>
              <a:t>روشهاي بیولوژیکال </a:t>
            </a:r>
            <a:r>
              <a:rPr lang="fa-IR" dirty="0"/>
              <a:t>موجود در طبیعت در سیستمهاي مهندسی و فناوريهاي مدرن است. </a:t>
            </a:r>
          </a:p>
        </p:txBody>
      </p:sp>
    </p:spTree>
    <p:extLst>
      <p:ext uri="{BB962C8B-B14F-4D97-AF65-F5344CB8AC3E}">
        <p14:creationId xmlns:p14="http://schemas.microsoft.com/office/powerpoint/2010/main" val="386743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36712"/>
            <a:ext cx="6777317" cy="3508977"/>
          </a:xfrm>
        </p:spPr>
        <p:txBody>
          <a:bodyPr>
            <a:noAutofit/>
          </a:bodyPr>
          <a:lstStyle/>
          <a:p>
            <a:r>
              <a:rPr lang="fa-IR" dirty="0" smtClean="0"/>
              <a:t>براي </a:t>
            </a:r>
            <a:r>
              <a:rPr lang="fa-IR" dirty="0"/>
              <a:t>توسعه و پرورش فرم هاي معماري که در طبیعت یافت میشوند، قوانین اساسی وجود دارد که میتوان آنها را در اغلب ساختمان هاي بدیع و نوین به کار برد. نتیجه این کار طرحی عالی است که کارایی سازه اي ، نیازهاي عملکردي و زیبایی شناسی با یکدیگر ترکیب شده اند. </a:t>
            </a:r>
            <a:endParaRPr lang="en-US" dirty="0" smtClean="0"/>
          </a:p>
          <a:p>
            <a:r>
              <a:rPr lang="en-US" dirty="0" smtClean="0"/>
              <a:t> </a:t>
            </a:r>
          </a:p>
          <a:p>
            <a:endParaRPr lang="en-US" dirty="0" smtClean="0"/>
          </a:p>
          <a:p>
            <a:endParaRPr lang="fa-IR" dirty="0"/>
          </a:p>
        </p:txBody>
      </p:sp>
      <p:sp>
        <p:nvSpPr>
          <p:cNvPr id="2" name="Rectangle 1"/>
          <p:cNvSpPr/>
          <p:nvPr/>
        </p:nvSpPr>
        <p:spPr>
          <a:xfrm>
            <a:off x="1331640" y="3121553"/>
            <a:ext cx="6358734" cy="1224136"/>
          </a:xfrm>
          <a:prstGeom prst="rect">
            <a:avLst/>
          </a:prstGeom>
        </p:spPr>
        <p:txBody>
          <a:bodyPr wrap="square">
            <a:spAutoFit/>
          </a:bodyPr>
          <a:lstStyle/>
          <a:p>
            <a:pPr marL="342900" indent="-342900">
              <a:buFont typeface="Arial" panose="020B0604020202020204" pitchFamily="34" charset="0"/>
              <a:buChar char="•"/>
            </a:pPr>
            <a:r>
              <a:rPr lang="fa-IR" sz="2400" dirty="0">
                <a:solidFill>
                  <a:schemeClr val="tx2"/>
                </a:solidFill>
              </a:rPr>
              <a:t>در این پژوهش به دنبال تعریف مفاهیم معماري بیونیک و نمونه هاي کاربردي درس هایی که از طبیعت آموخته میشود، هستم</a:t>
            </a:r>
            <a:r>
              <a:rPr lang="fa-IR" sz="2400" dirty="0"/>
              <a:t>.</a:t>
            </a:r>
          </a:p>
        </p:txBody>
      </p:sp>
    </p:spTree>
    <p:extLst>
      <p:ext uri="{BB962C8B-B14F-4D97-AF65-F5344CB8AC3E}">
        <p14:creationId xmlns:p14="http://schemas.microsoft.com/office/powerpoint/2010/main" val="331184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692696"/>
            <a:ext cx="2952446" cy="613872"/>
          </a:xfrm>
        </p:spPr>
        <p:txBody>
          <a:bodyPr>
            <a:normAutofit fontScale="90000"/>
          </a:bodyPr>
          <a:lstStyle/>
          <a:p>
            <a:r>
              <a:rPr lang="fa-IR" dirty="0" smtClean="0"/>
              <a:t> تعریف بیونیک </a:t>
            </a:r>
            <a:endParaRPr lang="fa-IR" dirty="0"/>
          </a:p>
        </p:txBody>
      </p:sp>
      <p:sp>
        <p:nvSpPr>
          <p:cNvPr id="3" name="Content Placeholder 2"/>
          <p:cNvSpPr>
            <a:spLocks noGrp="1"/>
          </p:cNvSpPr>
          <p:nvPr>
            <p:ph idx="1"/>
          </p:nvPr>
        </p:nvSpPr>
        <p:spPr>
          <a:xfrm>
            <a:off x="1043608" y="1340768"/>
            <a:ext cx="6777317" cy="3913660"/>
          </a:xfrm>
        </p:spPr>
        <p:txBody>
          <a:bodyPr>
            <a:noAutofit/>
          </a:bodyPr>
          <a:lstStyle/>
          <a:p>
            <a:r>
              <a:rPr lang="fa-IR" dirty="0"/>
              <a:t>بیونیک ومعماری بیونیک علمی است که به الهام یابی فنی از ساختمانها ، رفتارها و ارتباطات گوناگون عالم جانداران می پردازد. بیونیک که در لغت به معنی"زیست شناختی " یا " به کارگیری اندام های ساختگی طبیعی" آمده است. واژه ي بیونیک از دو لغت لاتین</a:t>
            </a:r>
            <a:r>
              <a:rPr lang="en-US" dirty="0" err="1"/>
              <a:t>Bio+nic</a:t>
            </a:r>
            <a:r>
              <a:rPr lang="fa-IR" dirty="0"/>
              <a:t> تشکیل یافته است که در آن </a:t>
            </a:r>
            <a:r>
              <a:rPr lang="en-US" dirty="0"/>
              <a:t>Bio</a:t>
            </a:r>
            <a:r>
              <a:rPr lang="fa-IR" dirty="0"/>
              <a:t> در زبان یونانی به معناي "زیست" و "حیات" است و حروف </a:t>
            </a:r>
            <a:r>
              <a:rPr lang="en-US" dirty="0" err="1"/>
              <a:t>ic</a:t>
            </a:r>
            <a:r>
              <a:rPr lang="en-US" dirty="0"/>
              <a:t> </a:t>
            </a:r>
            <a:r>
              <a:rPr lang="fa-IR" dirty="0"/>
              <a:t> پسوند شبیه ساز هست به معنی "مثل" و" مانند".</a:t>
            </a:r>
          </a:p>
          <a:p>
            <a:r>
              <a:rPr lang="fa-IR" dirty="0"/>
              <a:t> برای اولین بار توسط دانشمند آمریکایی به نام جک .ای.استیل در سال 1950 به کار برده شد. وی بیونیک را علم سیستم هایی که شالوده و پایه تمامی سیستم های زنده است می دانست. </a:t>
            </a:r>
          </a:p>
        </p:txBody>
      </p:sp>
    </p:spTree>
    <p:extLst>
      <p:ext uri="{BB962C8B-B14F-4D97-AF65-F5344CB8AC3E}">
        <p14:creationId xmlns:p14="http://schemas.microsoft.com/office/powerpoint/2010/main" val="99683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908720"/>
            <a:ext cx="6777317" cy="3508977"/>
          </a:xfrm>
        </p:spPr>
        <p:txBody>
          <a:bodyPr>
            <a:noAutofit/>
          </a:bodyPr>
          <a:lstStyle/>
          <a:p>
            <a:r>
              <a:rPr lang="fa-IR" dirty="0" smtClean="0"/>
              <a:t>یکی </a:t>
            </a:r>
            <a:r>
              <a:rPr lang="fa-IR" dirty="0"/>
              <a:t>از نگرش هاي غالب و متعهد </a:t>
            </a:r>
            <a:r>
              <a:rPr lang="fa-IR" dirty="0" smtClean="0"/>
              <a:t>به دیدگاه تعامل مستقیم معماری و طبیعت </a:t>
            </a:r>
            <a:r>
              <a:rPr lang="fa-IR" dirty="0"/>
              <a:t>در زمینه معماري، معماري بیونیک و دیدگاه الهام از طبیعت است. </a:t>
            </a:r>
            <a:endParaRPr lang="fa-IR" dirty="0" smtClean="0"/>
          </a:p>
          <a:p>
            <a:r>
              <a:rPr lang="fa-IR" dirty="0" smtClean="0"/>
              <a:t>انسان </a:t>
            </a:r>
            <a:r>
              <a:rPr lang="fa-IR" dirty="0"/>
              <a:t>که همواره </a:t>
            </a:r>
            <a:r>
              <a:rPr lang="fa-IR" dirty="0" smtClean="0"/>
              <a:t>درساخت </a:t>
            </a:r>
            <a:r>
              <a:rPr lang="fa-IR" dirty="0"/>
              <a:t>سلاح و سرپناه و همه عناصر تمدن خویش به طبیعت وابسته بوده، در یک فرآیند طولانی سعی کرده تا الگوهاي مناسب سرپناه و مسکن </a:t>
            </a:r>
            <a:r>
              <a:rPr lang="fa-IR" dirty="0" smtClean="0"/>
              <a:t>رااز </a:t>
            </a:r>
            <a:r>
              <a:rPr lang="fa-IR" dirty="0"/>
              <a:t>دل همین طبیعت کشف کند.</a:t>
            </a:r>
          </a:p>
          <a:p>
            <a:r>
              <a:rPr lang="fa-IR" dirty="0"/>
              <a:t>حاصل این تلاش ها امروزه به شکل مدرن و علمی تري در قالب معماري بیونیک سعی در توسعه این علم و نگرش دارد، که البته به موفقیت </a:t>
            </a:r>
            <a:r>
              <a:rPr lang="fa-IR" dirty="0" smtClean="0"/>
              <a:t>هایی هم </a:t>
            </a:r>
            <a:r>
              <a:rPr lang="fa-IR" dirty="0"/>
              <a:t>دست پیدا کرده است. آثار زیادي از معماران بنام جهانی در این زمینه خلق شده و هر روز نیز به عنوان یک ایده در حال تکامل می باشد.</a:t>
            </a:r>
          </a:p>
          <a:p>
            <a:endParaRPr lang="fa-IR" dirty="0"/>
          </a:p>
        </p:txBody>
      </p:sp>
    </p:spTree>
    <p:extLst>
      <p:ext uri="{BB962C8B-B14F-4D97-AF65-F5344CB8AC3E}">
        <p14:creationId xmlns:p14="http://schemas.microsoft.com/office/powerpoint/2010/main" val="59947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08720"/>
            <a:ext cx="6777317" cy="3508977"/>
          </a:xfrm>
        </p:spPr>
        <p:txBody>
          <a:bodyPr>
            <a:normAutofit fontScale="25000" lnSpcReduction="20000"/>
          </a:bodyPr>
          <a:lstStyle/>
          <a:p>
            <a:r>
              <a:rPr lang="fa-IR" sz="9600" dirty="0" smtClean="0"/>
              <a:t>معماري </a:t>
            </a:r>
            <a:r>
              <a:rPr lang="fa-IR" sz="9600" dirty="0"/>
              <a:t>بیونیک با نگاهی احترام آمیز به طبیعت و مظاهر آن سعی دارد تا از قواعد و فرم هاي طبیعی که طی هزاران سال شکل گرفته و به </a:t>
            </a:r>
            <a:r>
              <a:rPr lang="fa-IR" sz="9600" dirty="0" smtClean="0"/>
              <a:t>صورت پایداري </a:t>
            </a:r>
            <a:r>
              <a:rPr lang="fa-IR" sz="9600" dirty="0"/>
              <a:t>تولید میشوند براي ایجاد سرپناه استفاده کند. این دیدگاه خود به بخش هاي تخصصی تري در کارهاي عملی قابل تفکیک </a:t>
            </a:r>
            <a:r>
              <a:rPr lang="fa-IR" sz="9600" dirty="0" smtClean="0"/>
              <a:t>است.</a:t>
            </a:r>
            <a:endParaRPr lang="fa-IR" sz="9600" dirty="0"/>
          </a:p>
          <a:p>
            <a:r>
              <a:rPr lang="fa-IR" sz="9600" dirty="0"/>
              <a:t>علم بیونیک نیز همانند مباحث پایداري تنها محدود به معماري نمی شود. این علم ابتدا در زمینه هاي دیگر شکل گرفته و سپس به معماري </a:t>
            </a:r>
            <a:r>
              <a:rPr lang="fa-IR" sz="9600" dirty="0" smtClean="0"/>
              <a:t>راه یافته </a:t>
            </a:r>
            <a:r>
              <a:rPr lang="fa-IR" sz="9600" dirty="0"/>
              <a:t>است. </a:t>
            </a:r>
            <a:endParaRPr lang="fa-IR" sz="9600" dirty="0" smtClean="0"/>
          </a:p>
          <a:p>
            <a:r>
              <a:rPr lang="fa-IR" sz="9600" dirty="0" smtClean="0"/>
              <a:t>بیونیک </a:t>
            </a:r>
            <a:r>
              <a:rPr lang="fa-IR" sz="9600" dirty="0"/>
              <a:t>برخلاف تصور عامه تنها کاربرد الگوهاي زیستی در فناوريهاي جدید نیست بلکه محققان در این رشته سعی </a:t>
            </a:r>
            <a:r>
              <a:rPr lang="fa-IR" sz="9600" dirty="0" smtClean="0"/>
              <a:t>میکنندکارکردهاي </a:t>
            </a:r>
            <a:r>
              <a:rPr lang="fa-IR" sz="9600" dirty="0"/>
              <a:t>طبیعی مورد نظر را تکمیل کنند و به کار بگیرند. الگوبرداري هوشیارانه </a:t>
            </a:r>
            <a:r>
              <a:rPr lang="fa-IR" sz="9600" dirty="0" smtClean="0"/>
              <a:t>نمونه ها </a:t>
            </a:r>
            <a:r>
              <a:rPr lang="fa-IR" sz="9600" dirty="0"/>
              <a:t>و مکانیزمها از ارگانیزمهاي طبیعی یک بخش </a:t>
            </a:r>
            <a:r>
              <a:rPr lang="fa-IR" sz="9600" dirty="0" smtClean="0"/>
              <a:t>ازبیونیک </a:t>
            </a:r>
            <a:r>
              <a:rPr lang="fa-IR" sz="9600" dirty="0"/>
              <a:t>است که در آن طبیعت بهعنوان یک پایگاه داده از </a:t>
            </a:r>
            <a:r>
              <a:rPr lang="fa-IR" sz="9600" dirty="0" smtClean="0"/>
              <a:t>راه حلهایی </a:t>
            </a:r>
            <a:r>
              <a:rPr lang="fa-IR" sz="9600" dirty="0"/>
              <a:t>که کارایی آنها تایید شده است مورد استفاده قرار میگیرد</a:t>
            </a:r>
            <a:r>
              <a:rPr lang="fa-IR" sz="9600" dirty="0" smtClean="0"/>
              <a:t>.</a:t>
            </a:r>
            <a:endParaRPr lang="fa-IR" dirty="0"/>
          </a:p>
        </p:txBody>
      </p:sp>
    </p:spTree>
    <p:extLst>
      <p:ext uri="{BB962C8B-B14F-4D97-AF65-F5344CB8AC3E}">
        <p14:creationId xmlns:p14="http://schemas.microsoft.com/office/powerpoint/2010/main" val="1024591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908720"/>
            <a:ext cx="3240478" cy="685880"/>
          </a:xfrm>
        </p:spPr>
        <p:txBody>
          <a:bodyPr>
            <a:normAutofit fontScale="90000"/>
          </a:bodyPr>
          <a:lstStyle/>
          <a:p>
            <a:r>
              <a:rPr lang="fa-IR" dirty="0" smtClean="0"/>
              <a:t>ساختار و سازه </a:t>
            </a:r>
            <a:endParaRPr lang="fa-IR" dirty="0"/>
          </a:p>
        </p:txBody>
      </p:sp>
      <p:sp>
        <p:nvSpPr>
          <p:cNvPr id="3" name="Content Placeholder 2"/>
          <p:cNvSpPr>
            <a:spLocks noGrp="1"/>
          </p:cNvSpPr>
          <p:nvPr>
            <p:ph idx="1"/>
          </p:nvPr>
        </p:nvSpPr>
        <p:spPr>
          <a:xfrm>
            <a:off x="1115616" y="1844824"/>
            <a:ext cx="6777317" cy="3508977"/>
          </a:xfrm>
        </p:spPr>
        <p:txBody>
          <a:bodyPr/>
          <a:lstStyle/>
          <a:p>
            <a:r>
              <a:rPr lang="fa-IR" dirty="0" smtClean="0"/>
              <a:t>تمام موجوداتی که به نوعی در طبیعت به ساخت و ساز می پردازند ،به صورت غریزی و با میزان دقت و درک بسیار بالایی عمل می کنند. انواع سازه های ساخته شده در طبیعت ، هدیه ای ارزشمند برای مطالعات انسان به شمار می روند. تدبیر استفاده از مواد ،سیستمهای اساسی سازه ای و استعداد فوق العاده در پاسخگویی به هر گونه نیروی محیطی ، ساختار های طبیعی رابه برترین نوع نظم تبدیل کرده اند.  </a:t>
            </a:r>
            <a:endParaRPr lang="fa-IR" dirty="0"/>
          </a:p>
        </p:txBody>
      </p:sp>
    </p:spTree>
    <p:extLst>
      <p:ext uri="{BB962C8B-B14F-4D97-AF65-F5344CB8AC3E}">
        <p14:creationId xmlns:p14="http://schemas.microsoft.com/office/powerpoint/2010/main" val="820820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1362</Words>
  <Application>Microsoft Office PowerPoint</Application>
  <PresentationFormat>On-screen Show (4:3)</PresentationFormat>
  <Paragraphs>48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Tahoma</vt:lpstr>
      <vt:lpstr>Wingdings 2</vt:lpstr>
      <vt:lpstr>Austin</vt:lpstr>
      <vt:lpstr>یا حق </vt:lpstr>
      <vt:lpstr>مقدمه </vt:lpstr>
      <vt:lpstr>PowerPoint Presentation</vt:lpstr>
      <vt:lpstr>چکیده </vt:lpstr>
      <vt:lpstr>PowerPoint Presentation</vt:lpstr>
      <vt:lpstr> تعریف بیونیک </vt:lpstr>
      <vt:lpstr>PowerPoint Presentation</vt:lpstr>
      <vt:lpstr>PowerPoint Presentation</vt:lpstr>
      <vt:lpstr>ساختار و سازه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یا حق</dc:title>
  <dc:creator>NeginSoft</dc:creator>
  <cp:lastModifiedBy>MRT www.Win2Farsi.com</cp:lastModifiedBy>
  <cp:revision>24</cp:revision>
  <dcterms:created xsi:type="dcterms:W3CDTF">2016-10-26T13:15:52Z</dcterms:created>
  <dcterms:modified xsi:type="dcterms:W3CDTF">2016-11-13T15:02:53Z</dcterms:modified>
</cp:coreProperties>
</file>